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8" r:id="rId5"/>
    <p:sldId id="259" r:id="rId6"/>
    <p:sldId id="268" r:id="rId7"/>
    <p:sldId id="269" r:id="rId8"/>
    <p:sldId id="270" r:id="rId9"/>
    <p:sldId id="260" r:id="rId10"/>
    <p:sldId id="261" r:id="rId11"/>
    <p:sldId id="273" r:id="rId12"/>
    <p:sldId id="272" r:id="rId13"/>
    <p:sldId id="271" r:id="rId14"/>
    <p:sldId id="262" r:id="rId15"/>
    <p:sldId id="263" r:id="rId16"/>
    <p:sldId id="264" r:id="rId17"/>
    <p:sldId id="265" r:id="rId18"/>
    <p:sldId id="266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63B"/>
    <a:srgbClr val="214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222C8-83A6-4B8B-A804-A268163FEA1F}" v="177" dt="2025-07-20T04:46:06.7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4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E09F4-6907-4FA7-BCAE-B56DD1DD8B26}" type="datetimeFigureOut">
              <a:rPr lang="en-AU" smtClean="0"/>
              <a:t>20/07/2025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E444-D0FF-49B9-8EB8-73D60D4CA1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14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FE444-D0FF-49B9-8EB8-73D60D4CA15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8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err="1"/>
              <a:t>Yr</a:t>
            </a:r>
            <a:r>
              <a:rPr lang="en-AU"/>
              <a:t> 9 Pathway Planning is the opportunity for students to engage in </a:t>
            </a:r>
            <a:r>
              <a:rPr lang="en-AU" err="1"/>
              <a:t>Yr</a:t>
            </a:r>
            <a:r>
              <a:rPr lang="en-AU"/>
              <a:t> 10 prep subjects for the whole year.  Develop a deeper understanding of the options prior to </a:t>
            </a:r>
            <a:r>
              <a:rPr lang="en-AU" err="1"/>
              <a:t>Yr</a:t>
            </a:r>
            <a:r>
              <a:rPr lang="en-AU"/>
              <a:t> 10 SET Planning.</a:t>
            </a:r>
          </a:p>
          <a:p>
            <a:r>
              <a:rPr lang="en-AU" err="1"/>
              <a:t>Yr</a:t>
            </a:r>
            <a:r>
              <a:rPr lang="en-AU"/>
              <a:t> 10 SET Planning will be the final checking/planning opportunity prior to the senior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7319C-484F-47CC-8133-BA1C5DCC78F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88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These 6 steps are reflected in the handbook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FE444-D0FF-49B9-8EB8-73D60D4CA15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12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1200" i="1" kern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Who Am I?”</a:t>
            </a:r>
            <a:endParaRPr lang="en-AU" sz="1200" kern="100">
              <a:effectLst/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200" kern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What are my interests? (e.g., sports, technology, helping others)</a:t>
            </a:r>
            <a:endParaRPr lang="en-AU" sz="1200" kern="100">
              <a:effectLst/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200" kern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What are my strengths and skills? (e.g., problem-solving, creativity, teamwork)</a:t>
            </a:r>
            <a:endParaRPr lang="en-AU" sz="1200" kern="100">
              <a:effectLst/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200" kern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What do I value? (e.g., making a difference, earning well, learning new things)</a:t>
            </a:r>
            <a:endParaRPr lang="en-AU" sz="1200" kern="100">
              <a:effectLst/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AU" sz="1200" kern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Tip: Try personality quizzes, ask teachers &amp; family for feedback, or reflect on what you enjoy doing.</a:t>
            </a:r>
            <a:endParaRPr lang="en-AU" sz="1200" kern="100">
              <a:effectLst/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7319C-484F-47CC-8133-BA1C5DCC78F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60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QCE (QCIA) is the piece of paper that says you PASSED high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FE444-D0FF-49B9-8EB8-73D60D4CA15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3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Include do you need to be ATAR eligible?</a:t>
            </a:r>
          </a:p>
          <a:p>
            <a:r>
              <a:rPr lang="en-US">
                <a:ea typeface="Calibri"/>
                <a:cs typeface="Calibri"/>
              </a:rPr>
              <a:t>ATAR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FE444-D0FF-49B9-8EB8-73D60D4CA15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475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Refer to HOD 4 August displays</a:t>
            </a:r>
          </a:p>
          <a:p>
            <a:r>
              <a:rPr lang="en-US">
                <a:ea typeface="Calibri"/>
                <a:cs typeface="Calibri"/>
              </a:rPr>
              <a:t>Refer to Subject Selection Handbook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FE444-D0FF-49B9-8EB8-73D60D4CA15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70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Give students thinking time then hand out cards with FAQ questions.</a:t>
            </a:r>
          </a:p>
          <a:p>
            <a:r>
              <a:rPr lang="en-AU"/>
              <a:t>Q1 – Am I choosing my senior subjects now?</a:t>
            </a:r>
          </a:p>
          <a:p>
            <a:r>
              <a:rPr lang="en-AU"/>
              <a:t>Q2 – What if I don’t know if I want to go to </a:t>
            </a:r>
            <a:r>
              <a:rPr lang="en-AU" err="1"/>
              <a:t>uni</a:t>
            </a:r>
            <a:r>
              <a:rPr lang="en-AU"/>
              <a:t>?</a:t>
            </a:r>
          </a:p>
          <a:p>
            <a:r>
              <a:rPr lang="en-AU"/>
              <a:t>Q3 – What is an apprenticeship?</a:t>
            </a:r>
          </a:p>
          <a:p>
            <a:r>
              <a:rPr lang="en-AU"/>
              <a:t>Q4 – How do I find out more about the subjects?</a:t>
            </a:r>
          </a:p>
          <a:p>
            <a:r>
              <a:rPr lang="en-AU"/>
              <a:t>Q5 – How does TAFE at School work?</a:t>
            </a:r>
          </a:p>
          <a:p>
            <a:r>
              <a:rPr lang="en-AU"/>
              <a:t>Q6 – What are the external exams?</a:t>
            </a:r>
          </a:p>
          <a:p>
            <a:r>
              <a:rPr lang="en-AU"/>
              <a:t>Q7 – What happens next year?</a:t>
            </a:r>
          </a:p>
          <a:p>
            <a:r>
              <a:rPr lang="en-AU"/>
              <a:t>Q8 – Can I change my mind?</a:t>
            </a:r>
          </a:p>
          <a:p>
            <a:r>
              <a:rPr lang="en-AU"/>
              <a:t>Q9 – What if I want to leave school?</a:t>
            </a:r>
          </a:p>
          <a:p>
            <a:r>
              <a:rPr lang="en-AU"/>
              <a:t>Q10 – What if I really want to do well at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FE444-D0FF-49B9-8EB8-73D60D4CA15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27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1" i="0">
                <a:latin typeface="AVANT GARDE DEMI BT" panose="020B04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</p:spPr>
        <p:txBody>
          <a:bodyPr lIns="0" tIns="0" rIns="0" bIns="0"/>
          <a:lstStyle>
            <a:lvl1pPr>
              <a:defRPr b="1" i="0">
                <a:latin typeface="AVANT GARDE DEMI BT" panose="020B04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</p:spPr>
        <p:txBody>
          <a:bodyPr lIns="0" tIns="0" rIns="0" bIns="0"/>
          <a:lstStyle>
            <a:lvl1pPr>
              <a:defRPr>
                <a:latin typeface="AVANT GARDE BOOK BT" panose="020B04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</p:spPr>
        <p:txBody>
          <a:bodyPr lIns="0" tIns="0" rIns="0" bIns="0"/>
          <a:lstStyle>
            <a:lvl1pPr>
              <a:defRPr b="1" i="0">
                <a:latin typeface="AVANT GARDE DEMI BT" panose="020B04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VANT GARDE BOOK BT" panose="020B04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VANT GARDE BOOK BT" panose="020B04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</p:spPr>
        <p:txBody>
          <a:bodyPr lIns="0" tIns="0" rIns="0" bIns="0"/>
          <a:lstStyle>
            <a:lvl1pPr>
              <a:defRPr b="1" i="0">
                <a:latin typeface="AVANT GARDE DEMI BT" panose="020B04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BF30FD-69A1-17E3-BA14-F5571244B208}"/>
              </a:ext>
            </a:extLst>
          </p:cNvPr>
          <p:cNvGrpSpPr/>
          <p:nvPr userDrawn="1"/>
        </p:nvGrpSpPr>
        <p:grpSpPr>
          <a:xfrm>
            <a:off x="152400" y="4836160"/>
            <a:ext cx="12039468" cy="2021586"/>
            <a:chOff x="152400" y="4836160"/>
            <a:chExt cx="12039468" cy="20215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37A6185-FBF3-8415-A0B1-827C621175DF}"/>
                </a:ext>
              </a:extLst>
            </p:cNvPr>
            <p:cNvGrpSpPr/>
            <p:nvPr/>
          </p:nvGrpSpPr>
          <p:grpSpPr>
            <a:xfrm>
              <a:off x="152400" y="4836160"/>
              <a:ext cx="12039468" cy="2021586"/>
              <a:chOff x="152400" y="4836160"/>
              <a:chExt cx="12039468" cy="2021586"/>
            </a:xfrm>
          </p:grpSpPr>
          <p:grpSp>
            <p:nvGrpSpPr>
              <p:cNvPr id="18" name="object 2">
                <a:extLst>
                  <a:ext uri="{FF2B5EF4-FFF2-40B4-BE49-F238E27FC236}">
                    <a16:creationId xmlns:a16="http://schemas.microsoft.com/office/drawing/2014/main" id="{4976BEC8-EB81-C4CA-E66F-5B40FC2F1FE0}"/>
                  </a:ext>
                </a:extLst>
              </p:cNvPr>
              <p:cNvGrpSpPr/>
              <p:nvPr/>
            </p:nvGrpSpPr>
            <p:grpSpPr>
              <a:xfrm>
                <a:off x="289434" y="4836160"/>
                <a:ext cx="11902434" cy="2021586"/>
                <a:chOff x="289564" y="4785358"/>
                <a:chExt cx="11902434" cy="2021586"/>
              </a:xfrm>
            </p:grpSpPr>
            <p:pic>
              <p:nvPicPr>
                <p:cNvPr id="23" name="object 6">
                  <a:extLst>
                    <a:ext uri="{FF2B5EF4-FFF2-40B4-BE49-F238E27FC236}">
                      <a16:creationId xmlns:a16="http://schemas.microsoft.com/office/drawing/2014/main" id="{4A1788E3-8818-696A-D938-F7C5717AD7DE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250168" y="4785358"/>
                  <a:ext cx="941819" cy="1800000"/>
                </a:xfrm>
                <a:prstGeom prst="rect">
                  <a:avLst/>
                </a:prstGeom>
              </p:spPr>
            </p:pic>
            <p:pic>
              <p:nvPicPr>
                <p:cNvPr id="20" name="object 3">
                  <a:extLst>
                    <a:ext uri="{FF2B5EF4-FFF2-40B4-BE49-F238E27FC236}">
                      <a16:creationId xmlns:a16="http://schemas.microsoft.com/office/drawing/2014/main" id="{7070F154-4313-D214-9C7A-7995DC7A9660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9528809" y="6522719"/>
                  <a:ext cx="2663189" cy="284225"/>
                </a:xfrm>
                <a:prstGeom prst="rect">
                  <a:avLst/>
                </a:prstGeom>
              </p:spPr>
            </p:pic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BC08CBF1-E084-0953-C66E-7D376849212D}"/>
                    </a:ext>
                  </a:extLst>
                </p:cNvPr>
                <p:cNvSpPr/>
                <p:nvPr/>
              </p:nvSpPr>
              <p:spPr>
                <a:xfrm>
                  <a:off x="662164" y="6499097"/>
                  <a:ext cx="10551160" cy="73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160" h="73659">
                      <a:moveTo>
                        <a:pt x="10550969" y="0"/>
                      </a:moveTo>
                      <a:lnTo>
                        <a:pt x="0" y="73443"/>
                      </a:lnTo>
                    </a:path>
                  </a:pathLst>
                </a:custGeom>
                <a:ln w="28956">
                  <a:solidFill>
                    <a:srgbClr val="F3C33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" name="object 5">
                  <a:extLst>
                    <a:ext uri="{FF2B5EF4-FFF2-40B4-BE49-F238E27FC236}">
                      <a16:creationId xmlns:a16="http://schemas.microsoft.com/office/drawing/2014/main" id="{11E05B8D-082B-ED9C-00CB-4538434D4522}"/>
                    </a:ext>
                  </a:extLst>
                </p:cNvPr>
                <p:cNvSpPr/>
                <p:nvPr/>
              </p:nvSpPr>
              <p:spPr>
                <a:xfrm>
                  <a:off x="289564" y="6448805"/>
                  <a:ext cx="1093279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2795" h="54609">
                      <a:moveTo>
                        <a:pt x="10932271" y="0"/>
                      </a:moveTo>
                      <a:lnTo>
                        <a:pt x="0" y="54600"/>
                      </a:lnTo>
                    </a:path>
                  </a:pathLst>
                </a:custGeom>
                <a:ln w="32767">
                  <a:solidFill>
                    <a:srgbClr val="07413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5CF933A-BB57-B65B-5FDE-D88C9B770983}"/>
                  </a:ext>
                </a:extLst>
              </p:cNvPr>
              <p:cNvSpPr/>
              <p:nvPr/>
            </p:nvSpPr>
            <p:spPr>
              <a:xfrm>
                <a:off x="152400" y="6315132"/>
                <a:ext cx="11097627" cy="340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2F4795-7B35-AC03-00E0-CBB53CB0878C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" y="6507802"/>
              <a:ext cx="10984594" cy="0"/>
            </a:xfrm>
            <a:prstGeom prst="line">
              <a:avLst/>
            </a:prstGeom>
            <a:ln w="38100">
              <a:solidFill>
                <a:srgbClr val="2147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0F19E0-FBA8-2AFE-2C80-B41708A2012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6573521"/>
              <a:ext cx="10744200" cy="0"/>
            </a:xfrm>
            <a:prstGeom prst="line">
              <a:avLst/>
            </a:prstGeom>
            <a:ln w="38100">
              <a:solidFill>
                <a:srgbClr val="F2B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 b="1" i="0">
          <a:latin typeface="AVANT GARDE DEMI BT" panose="020B0402020202020204" pitchFamily="34" charset="0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yfuture.edu.au/my-career-profile/activities" TargetMode="External"/><Relationship Id="rId5" Type="http://schemas.openxmlformats.org/officeDocument/2006/relationships/hyperlink" Target="https://www.youtube.com/watch?v=L9kxBJa0578&amp;t=53s" TargetMode="Externa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workgrow.com/" TargetMode="External"/><Relationship Id="rId2" Type="http://schemas.openxmlformats.org/officeDocument/2006/relationships/hyperlink" Target="https://myfuture.edu.au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adlet.com/seniorschooling4/senior-schooling-pathways-pine-rivers-state-high-school-t1kth1d2bxojg3ux" TargetMode="External"/><Relationship Id="rId4" Type="http://schemas.openxmlformats.org/officeDocument/2006/relationships/hyperlink" Target="https://www.yourcareer.gov.a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qcaa.qld.edu.au/downloads/multimedia/snr_quick_guide_qce_system_video.mp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818300" y="1818300"/>
            <a:ext cx="6858000" cy="3221399"/>
          </a:xfrm>
          <a:custGeom>
            <a:avLst/>
            <a:gdLst/>
            <a:ahLst/>
            <a:cxnLst/>
            <a:rect l="l" t="t" r="r" b="b"/>
            <a:pathLst>
              <a:path w="8925089" h="3436159">
                <a:moveTo>
                  <a:pt x="0" y="0"/>
                </a:moveTo>
                <a:lnTo>
                  <a:pt x="8925089" y="0"/>
                </a:lnTo>
                <a:lnTo>
                  <a:pt x="8925089" y="3436159"/>
                </a:lnTo>
                <a:lnTo>
                  <a:pt x="0" y="3436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5" name="TextBox 5"/>
          <p:cNvSpPr txBox="1"/>
          <p:nvPr/>
        </p:nvSpPr>
        <p:spPr>
          <a:xfrm>
            <a:off x="1875244" y="-91966"/>
            <a:ext cx="947693" cy="6949966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>
              <a:lnSpc>
                <a:spcPts val="2363"/>
              </a:lnSpc>
            </a:pPr>
            <a:endParaRPr sz="1688"/>
          </a:p>
        </p:txBody>
      </p:sp>
      <p:sp>
        <p:nvSpPr>
          <p:cNvPr id="12" name="Freeform 12"/>
          <p:cNvSpPr/>
          <p:nvPr/>
        </p:nvSpPr>
        <p:spPr>
          <a:xfrm>
            <a:off x="123496" y="4406805"/>
            <a:ext cx="1729162" cy="2232190"/>
          </a:xfrm>
          <a:custGeom>
            <a:avLst/>
            <a:gdLst/>
            <a:ahLst/>
            <a:cxnLst/>
            <a:rect l="l" t="t" r="r" b="b"/>
            <a:pathLst>
              <a:path w="1844439" h="2381003">
                <a:moveTo>
                  <a:pt x="0" y="0"/>
                </a:moveTo>
                <a:lnTo>
                  <a:pt x="1844439" y="0"/>
                </a:lnTo>
                <a:lnTo>
                  <a:pt x="1844439" y="2381003"/>
                </a:lnTo>
                <a:lnTo>
                  <a:pt x="0" y="2381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13" name="TextBox 13"/>
          <p:cNvSpPr txBox="1"/>
          <p:nvPr/>
        </p:nvSpPr>
        <p:spPr>
          <a:xfrm>
            <a:off x="3071664" y="3645024"/>
            <a:ext cx="3685820" cy="45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3144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PINE RIVERS SHS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87947" y="4406805"/>
            <a:ext cx="5168401" cy="1720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1"/>
              </a:lnSpc>
            </a:pPr>
            <a:r>
              <a:rPr lang="en-US" sz="5717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YR 9 PATHWAYS PLANNING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85"/>
    </mc:Choice>
    <mc:Fallback xmlns="">
      <p:transition spd="slow" advTm="272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727848" y="476672"/>
            <a:ext cx="308052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3"/>
              </a:lnSpc>
            </a:pPr>
            <a:r>
              <a:rPr lang="en-US" sz="4800">
                <a:solidFill>
                  <a:srgbClr val="174828"/>
                </a:solidFill>
                <a:latin typeface="Oswald"/>
                <a:ea typeface="Oswald"/>
                <a:cs typeface="Oswald"/>
                <a:sym typeface="Oswald"/>
              </a:rPr>
              <a:t>PATHWAYS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095FFC-4EDD-DD60-0978-940AE52B25A0}"/>
              </a:ext>
            </a:extLst>
          </p:cNvPr>
          <p:cNvSpPr txBox="1"/>
          <p:nvPr/>
        </p:nvSpPr>
        <p:spPr>
          <a:xfrm>
            <a:off x="1631504" y="1484784"/>
            <a:ext cx="10369152" cy="37588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is an ATAR?”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310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Australian Tertiary Entrance Rank</a:t>
            </a:r>
          </a:p>
          <a:p>
            <a:pPr marL="321310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/>
                <a:ea typeface="DengXian"/>
                <a:cs typeface="Times New Roman"/>
              </a:rPr>
              <a:t>A rank (position in the cohort) allocated to you based on your final results and subjects you have studied. Subjects “scale” differently</a:t>
            </a:r>
          </a:p>
          <a:p>
            <a:pPr marL="292735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Used for entrance to universities(tertiary) but is not the only way to get to </a:t>
            </a:r>
            <a:r>
              <a:rPr lang="en-AU" sz="2250" kern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uni</a:t>
            </a:r>
            <a:endParaRPr lang="en-AU" sz="2250" kern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92735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Study General subjects + up to 1 Applied or Cert III </a:t>
            </a:r>
          </a:p>
          <a:p>
            <a:pPr marL="292735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More competitive courses require higher ranks so selecting subjects that you will both do well in, and that scale well, is important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C0CD30-2F4A-45F8-B19E-21B1EE8AEF1B}"/>
              </a:ext>
            </a:extLst>
          </p:cNvPr>
          <p:cNvSpPr/>
          <p:nvPr/>
        </p:nvSpPr>
        <p:spPr>
          <a:xfrm rot="5400000" flipH="1" flipV="1">
            <a:off x="-2568923" y="2570305"/>
            <a:ext cx="6856617" cy="1718772"/>
          </a:xfrm>
          <a:custGeom>
            <a:avLst/>
            <a:gdLst/>
            <a:ahLst/>
            <a:cxnLst/>
            <a:rect l="l" t="t" r="r" b="b"/>
            <a:pathLst>
              <a:path w="8476382" h="2564106">
                <a:moveTo>
                  <a:pt x="8476382" y="2564106"/>
                </a:moveTo>
                <a:lnTo>
                  <a:pt x="0" y="2564106"/>
                </a:lnTo>
                <a:lnTo>
                  <a:pt x="0" y="0"/>
                </a:lnTo>
                <a:lnTo>
                  <a:pt x="8476382" y="0"/>
                </a:lnTo>
                <a:lnTo>
                  <a:pt x="8476382" y="25641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1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47"/>
    </mc:Choice>
    <mc:Fallback xmlns="">
      <p:transition spd="slow" advTm="839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 flipV="1">
            <a:off x="7250460" y="1966156"/>
            <a:ext cx="6957392" cy="2925688"/>
          </a:xfrm>
          <a:custGeom>
            <a:avLst/>
            <a:gdLst/>
            <a:ahLst/>
            <a:cxnLst/>
            <a:rect l="l" t="t" r="r" b="b"/>
            <a:pathLst>
              <a:path w="8925089" h="3436159">
                <a:moveTo>
                  <a:pt x="0" y="3436160"/>
                </a:moveTo>
                <a:lnTo>
                  <a:pt x="8925089" y="3436160"/>
                </a:lnTo>
                <a:lnTo>
                  <a:pt x="8925089" y="0"/>
                </a:lnTo>
                <a:lnTo>
                  <a:pt x="0" y="0"/>
                </a:lnTo>
                <a:lnTo>
                  <a:pt x="0" y="34361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8" name="TextBox 8"/>
          <p:cNvSpPr txBox="1"/>
          <p:nvPr/>
        </p:nvSpPr>
        <p:spPr>
          <a:xfrm>
            <a:off x="335360" y="260648"/>
            <a:ext cx="770485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4800">
                <a:solidFill>
                  <a:srgbClr val="174828"/>
                </a:solidFill>
                <a:latin typeface="Oswald"/>
                <a:ea typeface="Oswald"/>
                <a:cs typeface="Oswald"/>
                <a:sym typeface="Oswald"/>
              </a:rPr>
              <a:t>REVIEWING MY TRACKED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BE71DB-C089-7B57-6F5E-42AC679897C6}"/>
              </a:ext>
            </a:extLst>
          </p:cNvPr>
          <p:cNvSpPr txBox="1"/>
          <p:nvPr/>
        </p:nvSpPr>
        <p:spPr>
          <a:xfrm>
            <a:off x="191344" y="1196752"/>
            <a:ext cx="9793088" cy="3868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“How Am I Doing Right Now?”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honestly at: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grades &amp; effort in different subjects.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&amp; participation.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habits &amp; time management.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subjects do you excel in? Which need more focus?  Are you doing as well as you are capable of?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Tip: Don’t be discouraged – there’s always time to improve with the right plan!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99"/>
    </mc:Choice>
    <mc:Fallback xmlns="">
      <p:transition spd="slow" advTm="6839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272287" y="-91964"/>
            <a:ext cx="2467150" cy="6949963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algn="ctr">
              <a:lnSpc>
                <a:spcPts val="2363"/>
              </a:lnSpc>
            </a:pPr>
            <a:endParaRPr sz="1688"/>
          </a:p>
        </p:txBody>
      </p:sp>
      <p:sp>
        <p:nvSpPr>
          <p:cNvPr id="7" name="TextBox 7"/>
          <p:cNvSpPr txBox="1"/>
          <p:nvPr/>
        </p:nvSpPr>
        <p:spPr>
          <a:xfrm>
            <a:off x="1550938" y="470684"/>
            <a:ext cx="1056991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4800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CAREER BUILDING / SHAPING YOUR PATHWAY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1FB6F-9201-32B8-2E1F-DD68CE72205D}"/>
              </a:ext>
            </a:extLst>
          </p:cNvPr>
          <p:cNvSpPr txBox="1"/>
          <p:nvPr/>
        </p:nvSpPr>
        <p:spPr>
          <a:xfrm>
            <a:off x="1939351" y="1608891"/>
            <a:ext cx="9793088" cy="4464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do I need to consider?”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Self-awareness + career research = realistic goals.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Consider: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Subjects you need / should take</a:t>
            </a: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10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Meeting of subject prerequisites</a:t>
            </a: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Effort / commitment required</a:t>
            </a: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External / Internal factors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Short-term &amp; long-term goals.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Remember: Pathways can change – stay flexible and open to learning.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A2D75C01-3267-4364-B48F-A45074F48916}"/>
              </a:ext>
            </a:extLst>
          </p:cNvPr>
          <p:cNvSpPr/>
          <p:nvPr/>
        </p:nvSpPr>
        <p:spPr>
          <a:xfrm rot="5400000" flipH="1" flipV="1">
            <a:off x="-2568923" y="2570305"/>
            <a:ext cx="6856617" cy="1718772"/>
          </a:xfrm>
          <a:custGeom>
            <a:avLst/>
            <a:gdLst/>
            <a:ahLst/>
            <a:cxnLst/>
            <a:rect l="l" t="t" r="r" b="b"/>
            <a:pathLst>
              <a:path w="8476382" h="2564106">
                <a:moveTo>
                  <a:pt x="8476382" y="2564106"/>
                </a:moveTo>
                <a:lnTo>
                  <a:pt x="0" y="2564106"/>
                </a:lnTo>
                <a:lnTo>
                  <a:pt x="0" y="0"/>
                </a:lnTo>
                <a:lnTo>
                  <a:pt x="8476382" y="0"/>
                </a:lnTo>
                <a:lnTo>
                  <a:pt x="8476382" y="25641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16"/>
    </mc:Choice>
    <mc:Fallback xmlns="">
      <p:transition spd="slow" advTm="10241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5400000">
            <a:off x="7439546" y="2099817"/>
            <a:ext cx="6857999" cy="2646908"/>
          </a:xfrm>
          <a:custGeom>
            <a:avLst/>
            <a:gdLst/>
            <a:ahLst/>
            <a:cxnLst/>
            <a:rect l="l" t="t" r="r" b="b"/>
            <a:pathLst>
              <a:path w="9104221" h="2901970">
                <a:moveTo>
                  <a:pt x="0" y="0"/>
                </a:moveTo>
                <a:lnTo>
                  <a:pt x="9104221" y="0"/>
                </a:lnTo>
                <a:lnTo>
                  <a:pt x="9104221" y="2901970"/>
                </a:lnTo>
                <a:lnTo>
                  <a:pt x="0" y="2901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10" name="TextBox 10"/>
          <p:cNvSpPr txBox="1"/>
          <p:nvPr/>
        </p:nvSpPr>
        <p:spPr>
          <a:xfrm>
            <a:off x="374372" y="440072"/>
            <a:ext cx="6239476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4800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YR 10 SUBJECT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396E8-4354-91A6-5C66-C4B71A5E590F}"/>
              </a:ext>
            </a:extLst>
          </p:cNvPr>
          <p:cNvSpPr txBox="1"/>
          <p:nvPr/>
        </p:nvSpPr>
        <p:spPr>
          <a:xfrm>
            <a:off x="335360" y="1458108"/>
            <a:ext cx="8928992" cy="4959820"/>
          </a:xfrm>
          <a:prstGeom prst="rect">
            <a:avLst/>
          </a:prstGeom>
          <a:noFill/>
        </p:spPr>
        <p:txBody>
          <a:bodyPr wrap="square" lIns="85725" tIns="42863" rIns="85725" bIns="42863" anchor="t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subjects will help my plan?”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310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subjects that: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Times New Roman" panose="02020603050405020304" pitchFamily="18" charset="0"/>
                <a:cs typeface="Times New Roman"/>
              </a:rPr>
              <a:t>You enjoy/ are good at</a:t>
            </a:r>
            <a:endParaRPr lang="en-AU" sz="2250" kern="100"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Times New Roman" panose="02020603050405020304" pitchFamily="18" charset="0"/>
                <a:cs typeface="Times New Roman"/>
              </a:rPr>
              <a:t>Support your future goals</a:t>
            </a:r>
            <a:endParaRPr lang="en-AU" sz="2250" kern="100"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695960" lvl="1" indent="-267335">
              <a:lnSpc>
                <a:spcPct val="114999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428625" algn="l"/>
              </a:tabLst>
            </a:pPr>
            <a:r>
              <a:rPr lang="en-AU" sz="2250" kern="100">
                <a:latin typeface="Times New Roman"/>
                <a:ea typeface="DengXian"/>
                <a:cs typeface="Times New Roman"/>
              </a:rPr>
              <a:t>You are eligible for</a:t>
            </a:r>
            <a:endParaRPr lang="en-AU" sz="2250" kern="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321310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/>
                <a:ea typeface="Times New Roman" panose="02020603050405020304" pitchFamily="18" charset="0"/>
                <a:cs typeface="Times New Roman"/>
              </a:rPr>
              <a:t>Keep options open in case you change your mind</a:t>
            </a:r>
            <a:endParaRPr lang="en-AU" sz="2250" kern="100"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321310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 to: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Times New Roman" panose="02020603050405020304" pitchFamily="18" charset="0"/>
                <a:cs typeface="Times New Roman"/>
              </a:rPr>
              <a:t>Teachers for advice</a:t>
            </a:r>
            <a:endParaRPr lang="en-AU" sz="2250" kern="100"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Times New Roman" panose="02020603050405020304" pitchFamily="18" charset="0"/>
                <a:cs typeface="Times New Roman"/>
              </a:rPr>
              <a:t>Careers advisor for guidance</a:t>
            </a:r>
            <a:endParaRPr lang="en-AU" sz="2250" kern="100"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Times New Roman" panose="02020603050405020304" pitchFamily="18" charset="0"/>
                <a:cs typeface="Times New Roman"/>
              </a:rPr>
              <a:t>Family &amp; mentors to help decide</a:t>
            </a:r>
            <a:endParaRPr lang="en-AU" sz="2250" kern="100">
              <a:latin typeface="Times New Roman"/>
              <a:ea typeface="DengXian" panose="02010600030101010101" pitchFamily="2" charset="-122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68"/>
    </mc:Choice>
    <mc:Fallback xmlns="">
      <p:transition spd="slow" advTm="11706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818302" y="1818300"/>
            <a:ext cx="6858000" cy="3221399"/>
          </a:xfrm>
          <a:custGeom>
            <a:avLst/>
            <a:gdLst/>
            <a:ahLst/>
            <a:cxnLst/>
            <a:rect l="l" t="t" r="r" b="b"/>
            <a:pathLst>
              <a:path w="8925089" h="3436159">
                <a:moveTo>
                  <a:pt x="0" y="0"/>
                </a:moveTo>
                <a:lnTo>
                  <a:pt x="8925089" y="0"/>
                </a:lnTo>
                <a:lnTo>
                  <a:pt x="8925089" y="3436159"/>
                </a:lnTo>
                <a:lnTo>
                  <a:pt x="0" y="3436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6" name="TextBox 6"/>
          <p:cNvSpPr txBox="1"/>
          <p:nvPr/>
        </p:nvSpPr>
        <p:spPr>
          <a:xfrm>
            <a:off x="3431704" y="476672"/>
            <a:ext cx="716650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63"/>
              </a:lnSpc>
            </a:pPr>
            <a:r>
              <a:rPr lang="en-US" sz="4800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FINAL SIGN OFF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42059-31DC-4624-DEDE-DB30F9E3EDC9}"/>
              </a:ext>
            </a:extLst>
          </p:cNvPr>
          <p:cNvSpPr txBox="1"/>
          <p:nvPr/>
        </p:nvSpPr>
        <p:spPr>
          <a:xfrm>
            <a:off x="3244614" y="1628800"/>
            <a:ext cx="8424936" cy="39640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“What’s the interview for?”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310" indent="-321310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 13 August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Times New Roman" panose="02020603050405020304" pitchFamily="18" charset="0"/>
                <a:cs typeface="Times New Roman"/>
              </a:rPr>
              <a:t>15 min interview with parent/carer, Form teacher and you.</a:t>
            </a:r>
            <a:endParaRPr lang="en-AU" sz="2250" kern="100">
              <a:latin typeface="Times New Roman"/>
              <a:ea typeface="DengXian" panose="02010600030101010101" pitchFamily="2" charset="-122"/>
              <a:cs typeface="Times New Roman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DengXian"/>
                <a:cs typeface="Times New Roman"/>
              </a:rPr>
              <a:t>Held in the library</a:t>
            </a: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DengXian"/>
                <a:cs typeface="Times New Roman"/>
              </a:rPr>
              <a:t>No classes that day</a:t>
            </a: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DengXian"/>
                <a:cs typeface="Times New Roman"/>
              </a:rPr>
              <a:t>Booked appointment times</a:t>
            </a: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DengXian"/>
                <a:cs typeface="Times New Roman"/>
              </a:rPr>
              <a:t>Focus is on you</a:t>
            </a:r>
            <a:endParaRPr lang="en-AU" sz="2250" kern="100">
              <a:latin typeface="Times New Roman"/>
              <a:ea typeface="DengXian"/>
              <a:cs typeface="Times New Roman"/>
            </a:endParaRPr>
          </a:p>
          <a:p>
            <a:pPr marL="695960" lvl="1" indent="-267335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/>
                <a:ea typeface="DengXian"/>
                <a:cs typeface="Times New Roman"/>
              </a:rPr>
              <a:t>Support for decisions and chance to discuss</a:t>
            </a:r>
            <a:endParaRPr lang="en-AU" sz="2250" kern="10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2"/>
    </mc:Choice>
    <mc:Fallback xmlns="">
      <p:transition spd="slow" advTm="6776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733247" y="1772816"/>
            <a:ext cx="4725505" cy="241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2"/>
              </a:lnSpc>
            </a:pPr>
            <a:r>
              <a:rPr lang="en-US" sz="8077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OVER TO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5"/>
    </mc:Choice>
    <mc:Fallback xmlns="">
      <p:transition spd="slow" advTm="249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AC13-6A9C-BD44-FB64-A4FA8EF3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</p:spPr>
        <p:txBody>
          <a:bodyPr wrap="square" anchor="ctr">
            <a:normAutofit/>
          </a:bodyPr>
          <a:lstStyle/>
          <a:p>
            <a:r>
              <a:rPr lang="en-AU"/>
              <a:t>FREQUENTLY ASKED QUESTIONS</a:t>
            </a: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5B9B33DF-7EE0-89C7-744B-6C2D3678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04" b="9978"/>
          <a:stretch>
            <a:fillRect/>
          </a:stretch>
        </p:blipFill>
        <p:spPr>
          <a:xfrm>
            <a:off x="609600" y="741819"/>
            <a:ext cx="10972800" cy="435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25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CB1D951-4391-4B23-AE9B-9D19D31ACF84}"/>
              </a:ext>
            </a:extLst>
          </p:cNvPr>
          <p:cNvSpPr/>
          <p:nvPr/>
        </p:nvSpPr>
        <p:spPr>
          <a:xfrm>
            <a:off x="2582416" y="-603448"/>
            <a:ext cx="7027168" cy="7086600"/>
          </a:xfrm>
          <a:custGeom>
            <a:avLst/>
            <a:gdLst/>
            <a:ahLst/>
            <a:cxnLst/>
            <a:rect l="l" t="t" r="r" b="b"/>
            <a:pathLst>
              <a:path w="7315200" h="7315200">
                <a:moveTo>
                  <a:pt x="0" y="0"/>
                </a:moveTo>
                <a:lnTo>
                  <a:pt x="7315200" y="0"/>
                </a:lnTo>
                <a:lnTo>
                  <a:pt x="73152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BA6CE97-189D-224E-CEAD-006962DE1260}"/>
              </a:ext>
            </a:extLst>
          </p:cNvPr>
          <p:cNvSpPr txBox="1"/>
          <p:nvPr/>
        </p:nvSpPr>
        <p:spPr>
          <a:xfrm>
            <a:off x="3352800" y="5728535"/>
            <a:ext cx="54864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6000"/>
              </a:lnSpc>
            </a:pPr>
            <a:r>
              <a:rPr lang="en-US" sz="5000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OPPORTUNITY AWAITS</a:t>
            </a:r>
          </a:p>
        </p:txBody>
      </p:sp>
    </p:spTree>
    <p:extLst>
      <p:ext uri="{BB962C8B-B14F-4D97-AF65-F5344CB8AC3E}">
        <p14:creationId xmlns:p14="http://schemas.microsoft.com/office/powerpoint/2010/main" val="34496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3"/>
    </mc:Choice>
    <mc:Fallback xmlns="">
      <p:transition spd="slow" advTm="147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79376" y="443918"/>
            <a:ext cx="1108923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25"/>
              </a:lnSpc>
            </a:pPr>
            <a:r>
              <a:rPr lang="en-US" sz="4800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C2264-7676-667B-F616-B6D729E54A77}"/>
              </a:ext>
            </a:extLst>
          </p:cNvPr>
          <p:cNvSpPr txBox="1"/>
          <p:nvPr/>
        </p:nvSpPr>
        <p:spPr>
          <a:xfrm>
            <a:off x="479376" y="2060848"/>
            <a:ext cx="11161240" cy="326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1469" indent="-321469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study a full year of  preparatory senior subjects in Year 10.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prepares them for success in senior through engagement in course content and assessment techniques, prior to Year 11 / 12 study.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gives students the chance to ensure they have selected the right subjects for senior; with three opportunities for change in Year 10.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gives students more time to build / adjust career plans.</a:t>
            </a:r>
          </a:p>
          <a:p>
            <a:pPr>
              <a:lnSpc>
                <a:spcPct val="115000"/>
              </a:lnSpc>
              <a:spcAft>
                <a:spcPts val="750"/>
              </a:spcAft>
              <a:buSzPts val="1000"/>
              <a:tabLst>
                <a:tab pos="428625" algn="l"/>
              </a:tabLst>
            </a:pP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8"/>
    </mc:Choice>
    <mc:Fallback xmlns="">
      <p:transition spd="slow" advTm="614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209800" y="2672267"/>
            <a:ext cx="587356" cy="663679"/>
          </a:xfrm>
          <a:custGeom>
            <a:avLst/>
            <a:gdLst/>
            <a:ahLst/>
            <a:cxnLst/>
            <a:rect l="l" t="t" r="r" b="b"/>
            <a:pathLst>
              <a:path w="626513" h="707924">
                <a:moveTo>
                  <a:pt x="0" y="0"/>
                </a:moveTo>
                <a:lnTo>
                  <a:pt x="626513" y="0"/>
                </a:lnTo>
                <a:lnTo>
                  <a:pt x="626513" y="707924"/>
                </a:lnTo>
                <a:lnTo>
                  <a:pt x="0" y="707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6" name="TextBox 6"/>
          <p:cNvSpPr txBox="1"/>
          <p:nvPr/>
        </p:nvSpPr>
        <p:spPr>
          <a:xfrm>
            <a:off x="3309938" y="2769217"/>
            <a:ext cx="4644821" cy="25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5"/>
              </a:lnSpc>
            </a:pPr>
            <a:r>
              <a:rPr lang="en-US" sz="2250">
                <a:latin typeface="Inter"/>
                <a:ea typeface="Inter"/>
                <a:cs typeface="Inter"/>
                <a:sym typeface="Inter"/>
              </a:rPr>
              <a:t>Reviewing Your </a:t>
            </a:r>
            <a:r>
              <a:rPr lang="en-US" sz="2250" err="1">
                <a:latin typeface="Inter"/>
                <a:ea typeface="Inter"/>
                <a:cs typeface="Inter"/>
                <a:sym typeface="Inter"/>
              </a:rPr>
              <a:t>TrackEd</a:t>
            </a:r>
            <a:r>
              <a:rPr lang="en-US" sz="2250">
                <a:latin typeface="Inter"/>
                <a:ea typeface="Inter"/>
                <a:cs typeface="Inter"/>
                <a:sym typeface="Inter"/>
              </a:rPr>
              <a:t> Data</a:t>
            </a:r>
          </a:p>
        </p:txBody>
      </p:sp>
      <p:sp>
        <p:nvSpPr>
          <p:cNvPr id="7" name="Freeform 7"/>
          <p:cNvSpPr/>
          <p:nvPr/>
        </p:nvSpPr>
        <p:spPr>
          <a:xfrm>
            <a:off x="2209800" y="4615458"/>
            <a:ext cx="587356" cy="663679"/>
          </a:xfrm>
          <a:custGeom>
            <a:avLst/>
            <a:gdLst/>
            <a:ahLst/>
            <a:cxnLst/>
            <a:rect l="l" t="t" r="r" b="b"/>
            <a:pathLst>
              <a:path w="626513" h="707924">
                <a:moveTo>
                  <a:pt x="0" y="0"/>
                </a:moveTo>
                <a:lnTo>
                  <a:pt x="626513" y="0"/>
                </a:lnTo>
                <a:lnTo>
                  <a:pt x="626513" y="707924"/>
                </a:lnTo>
                <a:lnTo>
                  <a:pt x="0" y="707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8" name="TextBox 8"/>
          <p:cNvSpPr txBox="1"/>
          <p:nvPr/>
        </p:nvSpPr>
        <p:spPr>
          <a:xfrm>
            <a:off x="3288184" y="4718362"/>
            <a:ext cx="4644821" cy="25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5"/>
              </a:lnSpc>
            </a:pPr>
            <a:r>
              <a:rPr lang="en-US" sz="2250">
                <a:latin typeface="Inter"/>
                <a:ea typeface="Inter"/>
                <a:cs typeface="Inter"/>
                <a:sym typeface="Inter"/>
              </a:rPr>
              <a:t>Yr 10 Subject Selection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2209800" y="5555599"/>
            <a:ext cx="587356" cy="663679"/>
          </a:xfrm>
          <a:custGeom>
            <a:avLst/>
            <a:gdLst/>
            <a:ahLst/>
            <a:cxnLst/>
            <a:rect l="l" t="t" r="r" b="b"/>
            <a:pathLst>
              <a:path w="626513" h="707924">
                <a:moveTo>
                  <a:pt x="0" y="0"/>
                </a:moveTo>
                <a:lnTo>
                  <a:pt x="626513" y="0"/>
                </a:lnTo>
                <a:lnTo>
                  <a:pt x="626513" y="707924"/>
                </a:lnTo>
                <a:lnTo>
                  <a:pt x="0" y="707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10" name="TextBox 10"/>
          <p:cNvSpPr txBox="1"/>
          <p:nvPr/>
        </p:nvSpPr>
        <p:spPr>
          <a:xfrm>
            <a:off x="3309938" y="5746730"/>
            <a:ext cx="4235313" cy="25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5"/>
              </a:lnSpc>
            </a:pPr>
            <a:r>
              <a:rPr lang="en-US" sz="2250">
                <a:latin typeface="Inter"/>
                <a:ea typeface="Inter"/>
                <a:cs typeface="Inter"/>
                <a:sym typeface="Inter"/>
              </a:rPr>
              <a:t>Final Sign Off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88184" y="1835526"/>
            <a:ext cx="5041069" cy="258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5"/>
              </a:lnSpc>
            </a:pPr>
            <a:r>
              <a:rPr lang="en-US" sz="2250">
                <a:latin typeface="Inter"/>
                <a:ea typeface="Inter"/>
                <a:cs typeface="Inter"/>
                <a:sym typeface="Inter"/>
              </a:rPr>
              <a:t>Career Insights/Exploring possibilities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2209800" y="1586217"/>
            <a:ext cx="587356" cy="663679"/>
          </a:xfrm>
          <a:custGeom>
            <a:avLst/>
            <a:gdLst/>
            <a:ahLst/>
            <a:cxnLst/>
            <a:rect l="l" t="t" r="r" b="b"/>
            <a:pathLst>
              <a:path w="626513" h="707924">
                <a:moveTo>
                  <a:pt x="0" y="0"/>
                </a:moveTo>
                <a:lnTo>
                  <a:pt x="626513" y="0"/>
                </a:lnTo>
                <a:lnTo>
                  <a:pt x="626513" y="707925"/>
                </a:lnTo>
                <a:lnTo>
                  <a:pt x="0" y="70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19" name="Freeform 19"/>
          <p:cNvSpPr/>
          <p:nvPr/>
        </p:nvSpPr>
        <p:spPr>
          <a:xfrm>
            <a:off x="2209800" y="646076"/>
            <a:ext cx="587356" cy="663679"/>
          </a:xfrm>
          <a:custGeom>
            <a:avLst/>
            <a:gdLst/>
            <a:ahLst/>
            <a:cxnLst/>
            <a:rect l="l" t="t" r="r" b="b"/>
            <a:pathLst>
              <a:path w="626513" h="707924">
                <a:moveTo>
                  <a:pt x="0" y="0"/>
                </a:moveTo>
                <a:lnTo>
                  <a:pt x="626513" y="0"/>
                </a:lnTo>
                <a:lnTo>
                  <a:pt x="626513" y="707924"/>
                </a:lnTo>
                <a:lnTo>
                  <a:pt x="0" y="707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20" name="TextBox 20"/>
          <p:cNvSpPr txBox="1"/>
          <p:nvPr/>
        </p:nvSpPr>
        <p:spPr>
          <a:xfrm>
            <a:off x="3309938" y="831373"/>
            <a:ext cx="4644821" cy="25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5"/>
              </a:lnSpc>
            </a:pPr>
            <a:r>
              <a:rPr lang="en-US" sz="2250">
                <a:latin typeface="Inter"/>
                <a:ea typeface="Inter"/>
                <a:cs typeface="Inter"/>
                <a:sym typeface="Inter"/>
              </a:rPr>
              <a:t>Self development/self awareness</a:t>
            </a:r>
          </a:p>
        </p:txBody>
      </p:sp>
      <p:sp>
        <p:nvSpPr>
          <p:cNvPr id="21" name="Freeform 21"/>
          <p:cNvSpPr/>
          <p:nvPr/>
        </p:nvSpPr>
        <p:spPr>
          <a:xfrm>
            <a:off x="2209800" y="3571875"/>
            <a:ext cx="587356" cy="663679"/>
          </a:xfrm>
          <a:custGeom>
            <a:avLst/>
            <a:gdLst/>
            <a:ahLst/>
            <a:cxnLst/>
            <a:rect l="l" t="t" r="r" b="b"/>
            <a:pathLst>
              <a:path w="626513" h="707924">
                <a:moveTo>
                  <a:pt x="0" y="0"/>
                </a:moveTo>
                <a:lnTo>
                  <a:pt x="626513" y="0"/>
                </a:lnTo>
                <a:lnTo>
                  <a:pt x="626513" y="707924"/>
                </a:lnTo>
                <a:lnTo>
                  <a:pt x="0" y="707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22" name="TextBox 22"/>
          <p:cNvSpPr txBox="1"/>
          <p:nvPr/>
        </p:nvSpPr>
        <p:spPr>
          <a:xfrm>
            <a:off x="3309938" y="3689995"/>
            <a:ext cx="4644821" cy="514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5"/>
              </a:lnSpc>
            </a:pPr>
            <a:r>
              <a:rPr lang="en-US" sz="2250">
                <a:latin typeface="Inter"/>
                <a:ea typeface="Inter"/>
                <a:cs typeface="Inter"/>
                <a:sym typeface="Inter"/>
              </a:rPr>
              <a:t>Career Building/Shaping your pathway</a:t>
            </a: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1FC84B9C-0BC0-4C4C-83FF-D3C7732F28DB}"/>
              </a:ext>
            </a:extLst>
          </p:cNvPr>
          <p:cNvSpPr/>
          <p:nvPr/>
        </p:nvSpPr>
        <p:spPr>
          <a:xfrm rot="5400000" flipH="1" flipV="1">
            <a:off x="-2568923" y="2570305"/>
            <a:ext cx="6856617" cy="1718772"/>
          </a:xfrm>
          <a:custGeom>
            <a:avLst/>
            <a:gdLst/>
            <a:ahLst/>
            <a:cxnLst/>
            <a:rect l="l" t="t" r="r" b="b"/>
            <a:pathLst>
              <a:path w="8476382" h="2564106">
                <a:moveTo>
                  <a:pt x="8476382" y="2564106"/>
                </a:moveTo>
                <a:lnTo>
                  <a:pt x="0" y="2564106"/>
                </a:lnTo>
                <a:lnTo>
                  <a:pt x="0" y="0"/>
                </a:lnTo>
                <a:lnTo>
                  <a:pt x="8476382" y="0"/>
                </a:lnTo>
                <a:lnTo>
                  <a:pt x="8476382" y="256410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97"/>
    </mc:Choice>
    <mc:Fallback xmlns="">
      <p:transition spd="slow" advTm="973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12200" y="0"/>
            <a:ext cx="12192000" cy="1623558"/>
          </a:xfrm>
          <a:custGeom>
            <a:avLst/>
            <a:gdLst/>
            <a:ahLst/>
            <a:cxnLst/>
            <a:rect l="l" t="t" r="r" b="b"/>
            <a:pathLst>
              <a:path w="10650627" h="2449644">
                <a:moveTo>
                  <a:pt x="0" y="0"/>
                </a:moveTo>
                <a:lnTo>
                  <a:pt x="10650627" y="0"/>
                </a:lnTo>
                <a:lnTo>
                  <a:pt x="10650627" y="2449644"/>
                </a:lnTo>
                <a:lnTo>
                  <a:pt x="0" y="2449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688"/>
          </a:p>
        </p:txBody>
      </p:sp>
      <p:sp>
        <p:nvSpPr>
          <p:cNvPr id="7" name="TextBox 7"/>
          <p:cNvSpPr txBox="1"/>
          <p:nvPr/>
        </p:nvSpPr>
        <p:spPr>
          <a:xfrm>
            <a:off x="263352" y="1665204"/>
            <a:ext cx="10443140" cy="751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87"/>
              </a:lnSpc>
            </a:pPr>
            <a:r>
              <a:rPr lang="en-US" sz="4800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SELF DEVELOPMENT/ SELF AWARENESS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C4314C-99B5-1D86-898C-E63465D9EC89}"/>
              </a:ext>
            </a:extLst>
          </p:cNvPr>
          <p:cNvSpPr txBox="1"/>
          <p:nvPr/>
        </p:nvSpPr>
        <p:spPr>
          <a:xfrm>
            <a:off x="407368" y="2492896"/>
            <a:ext cx="8215313" cy="4473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“Who Am I?”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interests? 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your strengths and skills? 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value? 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tools like: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50094" lvl="1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HeadSpace</a:t>
            </a:r>
            <a:r>
              <a:rPr lang="en-AU" sz="2250" ker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2250" kern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video</a:t>
            </a:r>
            <a:endParaRPr lang="en-AU" sz="2250" ker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0094" lvl="1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MyFuture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Career Profile</a:t>
            </a:r>
            <a:endParaRPr lang="en-AU" sz="2250" ker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0094" lvl="1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Seek feedback from family and friends</a:t>
            </a:r>
          </a:p>
          <a:p>
            <a:pPr>
              <a:lnSpc>
                <a:spcPct val="115000"/>
              </a:lnSpc>
              <a:spcAft>
                <a:spcPts val="750"/>
              </a:spcAft>
              <a:buSzPts val="1000"/>
              <a:tabLst>
                <a:tab pos="428625" algn="l"/>
              </a:tabLst>
            </a:pP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67"/>
    </mc:Choice>
    <mc:Fallback xmlns="">
      <p:transition spd="slow" advTm="699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1344" y="600235"/>
            <a:ext cx="11809312" cy="740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87"/>
              </a:lnSpc>
            </a:pPr>
            <a:r>
              <a:rPr lang="en-US" sz="4800">
                <a:solidFill>
                  <a:srgbClr val="F3BB23"/>
                </a:solidFill>
                <a:latin typeface="Oswald"/>
                <a:ea typeface="Oswald"/>
                <a:cs typeface="Oswald"/>
                <a:sym typeface="Oswald"/>
              </a:rPr>
              <a:t>CAREER INSIGHTS / EXPLORING POSSIBILITIES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7D8E91-40F5-678F-B22F-72AA5373D97C}"/>
              </a:ext>
            </a:extLst>
          </p:cNvPr>
          <p:cNvSpPr txBox="1"/>
          <p:nvPr/>
        </p:nvSpPr>
        <p:spPr>
          <a:xfrm>
            <a:off x="551384" y="1916832"/>
            <a:ext cx="11233248" cy="397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“What’s Out There?”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 different jobs &amp; industries, and the qualifications or skills required for them.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beyond “common” jobs — explore new &amp; emerging careers.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tools like: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MyFuture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Study, Work, Grow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Career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Pine Rivers SHS’s 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Pathway Padlet</a:t>
            </a: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 Schooling or the Guidance Officers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96516" lvl="1" indent="-267891">
              <a:lnSpc>
                <a:spcPct val="115000"/>
              </a:lnSpc>
              <a:spcAft>
                <a:spcPts val="750"/>
              </a:spcAft>
              <a:buSzPts val="1000"/>
              <a:buFont typeface="Courier New" panose="02070309020205020404" pitchFamily="49" charset="0"/>
              <a:buChar char="o"/>
              <a:tabLst>
                <a:tab pos="857250" algn="l"/>
              </a:tabLst>
            </a:pPr>
            <a:r>
              <a:rPr lang="en-AU" sz="225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Talking to people working in jobs that you’re interested in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98"/>
    </mc:Choice>
    <mc:Fallback xmlns="">
      <p:transition spd="slow" advTm="924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727848" y="476672"/>
            <a:ext cx="308052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3"/>
              </a:lnSpc>
            </a:pPr>
            <a:r>
              <a:rPr lang="en-US" sz="4800">
                <a:solidFill>
                  <a:srgbClr val="174828"/>
                </a:solidFill>
                <a:latin typeface="Oswald"/>
                <a:ea typeface="Oswald"/>
                <a:cs typeface="Oswald"/>
                <a:sym typeface="Oswald"/>
              </a:rPr>
              <a:t>PATHWAYS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095FFC-4EDD-DD60-0978-940AE52B25A0}"/>
              </a:ext>
            </a:extLst>
          </p:cNvPr>
          <p:cNvSpPr txBox="1"/>
          <p:nvPr/>
        </p:nvSpPr>
        <p:spPr>
          <a:xfrm>
            <a:off x="1631504" y="1484784"/>
            <a:ext cx="10369152" cy="2974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are the pathway options?”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All students are enrolled to complete the Queensland Certificate Of Education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QCE is based on points attained by passing your subjects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means you need to select your subjects carefully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Subject Types – General, Applied, VET</a:t>
            </a:r>
          </a:p>
          <a:p>
            <a:pPr>
              <a:lnSpc>
                <a:spcPct val="115000"/>
              </a:lnSpc>
              <a:spcAft>
                <a:spcPts val="750"/>
              </a:spcAft>
              <a:buSzPts val="1000"/>
              <a:tabLst>
                <a:tab pos="428625" algn="l"/>
              </a:tabLst>
            </a:pP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C0CD30-2F4A-45F8-B19E-21B1EE8AEF1B}"/>
              </a:ext>
            </a:extLst>
          </p:cNvPr>
          <p:cNvSpPr/>
          <p:nvPr/>
        </p:nvSpPr>
        <p:spPr>
          <a:xfrm rot="5400000" flipH="1" flipV="1">
            <a:off x="-2568923" y="2570305"/>
            <a:ext cx="6856617" cy="1718772"/>
          </a:xfrm>
          <a:custGeom>
            <a:avLst/>
            <a:gdLst/>
            <a:ahLst/>
            <a:cxnLst/>
            <a:rect l="l" t="t" r="r" b="b"/>
            <a:pathLst>
              <a:path w="8476382" h="2564106">
                <a:moveTo>
                  <a:pt x="8476382" y="2564106"/>
                </a:moveTo>
                <a:lnTo>
                  <a:pt x="0" y="2564106"/>
                </a:lnTo>
                <a:lnTo>
                  <a:pt x="0" y="0"/>
                </a:lnTo>
                <a:lnTo>
                  <a:pt x="8476382" y="0"/>
                </a:lnTo>
                <a:lnTo>
                  <a:pt x="8476382" y="25641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56"/>
    </mc:Choice>
    <mc:Fallback xmlns="">
      <p:transition spd="slow" advTm="1225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727848" y="476672"/>
            <a:ext cx="308052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3"/>
              </a:lnSpc>
            </a:pPr>
            <a:r>
              <a:rPr lang="en-US" sz="4800">
                <a:solidFill>
                  <a:srgbClr val="174828"/>
                </a:solidFill>
                <a:latin typeface="Oswald"/>
                <a:ea typeface="Oswald"/>
                <a:cs typeface="Oswald"/>
                <a:sym typeface="Oswald"/>
              </a:rPr>
              <a:t>PATHWAYS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095FFC-4EDD-DD60-0978-940AE52B25A0}"/>
              </a:ext>
            </a:extLst>
          </p:cNvPr>
          <p:cNvSpPr txBox="1"/>
          <p:nvPr/>
        </p:nvSpPr>
        <p:spPr>
          <a:xfrm>
            <a:off x="1631504" y="1484784"/>
            <a:ext cx="10369152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  <a:buSzPts val="1000"/>
              <a:tabLst>
                <a:tab pos="428625" algn="l"/>
              </a:tabLst>
            </a:pPr>
            <a:r>
              <a:rPr lang="en-AU" sz="2250" kern="100"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https://www.qcaa.qld.edu.au/downloads/multimedia/snr_quick_guide_qce_system_video.mp4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C0CD30-2F4A-45F8-B19E-21B1EE8AEF1B}"/>
              </a:ext>
            </a:extLst>
          </p:cNvPr>
          <p:cNvSpPr/>
          <p:nvPr/>
        </p:nvSpPr>
        <p:spPr>
          <a:xfrm rot="5400000" flipH="1" flipV="1">
            <a:off x="-2568923" y="2570305"/>
            <a:ext cx="6856617" cy="1718772"/>
          </a:xfrm>
          <a:custGeom>
            <a:avLst/>
            <a:gdLst/>
            <a:ahLst/>
            <a:cxnLst/>
            <a:rect l="l" t="t" r="r" b="b"/>
            <a:pathLst>
              <a:path w="8476382" h="2564106">
                <a:moveTo>
                  <a:pt x="8476382" y="2564106"/>
                </a:moveTo>
                <a:lnTo>
                  <a:pt x="0" y="2564106"/>
                </a:lnTo>
                <a:lnTo>
                  <a:pt x="0" y="0"/>
                </a:lnTo>
                <a:lnTo>
                  <a:pt x="8476382" y="0"/>
                </a:lnTo>
                <a:lnTo>
                  <a:pt x="8476382" y="256410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3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2"/>
    </mc:Choice>
    <mc:Fallback xmlns="">
      <p:transition spd="slow" advTm="238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727848" y="476672"/>
            <a:ext cx="308052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3"/>
              </a:lnSpc>
            </a:pPr>
            <a:r>
              <a:rPr lang="en-US" sz="4800">
                <a:solidFill>
                  <a:srgbClr val="174828"/>
                </a:solidFill>
                <a:latin typeface="Oswald"/>
                <a:ea typeface="Oswald"/>
                <a:cs typeface="Oswald"/>
                <a:sym typeface="Oswald"/>
              </a:rPr>
              <a:t>PATHWAYS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095FFC-4EDD-DD60-0978-940AE52B25A0}"/>
              </a:ext>
            </a:extLst>
          </p:cNvPr>
          <p:cNvSpPr txBox="1"/>
          <p:nvPr/>
        </p:nvSpPr>
        <p:spPr>
          <a:xfrm>
            <a:off x="1631504" y="1484784"/>
            <a:ext cx="10369152" cy="387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AU" sz="2250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are the pathway options?”</a:t>
            </a: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Uni focused, job focused, unsure</a:t>
            </a:r>
          </a:p>
          <a:p>
            <a:pPr marL="750094" lvl="1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Uni focused – ATAR, Uni prerequisites, subjects you will do well in</a:t>
            </a:r>
          </a:p>
          <a:p>
            <a:pPr marL="750094" lvl="1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Job focused – Non ATAR, VET studies at TAFE, work experience, SAT, subjects where you can gain skills/experience</a:t>
            </a:r>
          </a:p>
          <a:p>
            <a:pPr marL="750094" lvl="1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Unsure - combination based on interests, possible Cert III/IV (for </a:t>
            </a:r>
            <a:r>
              <a:rPr lang="en-AU" sz="2250" kern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uni</a:t>
            </a: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entrance)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r>
              <a:rPr lang="en-AU" sz="2250" kern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Study at PRSHS, TAFE, Private RTOs, University, Workplace, Distance Education</a:t>
            </a:r>
          </a:p>
          <a:p>
            <a:pPr marL="321469" indent="-321469">
              <a:lnSpc>
                <a:spcPct val="115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28625" algn="l"/>
              </a:tabLst>
            </a:pPr>
            <a:endParaRPr lang="en-AU" sz="2250" kern="100"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9C0CD30-2F4A-45F8-B19E-21B1EE8AEF1B}"/>
              </a:ext>
            </a:extLst>
          </p:cNvPr>
          <p:cNvSpPr/>
          <p:nvPr/>
        </p:nvSpPr>
        <p:spPr>
          <a:xfrm rot="5400000" flipH="1" flipV="1">
            <a:off x="-2568923" y="2570305"/>
            <a:ext cx="6856617" cy="1718772"/>
          </a:xfrm>
          <a:custGeom>
            <a:avLst/>
            <a:gdLst/>
            <a:ahLst/>
            <a:cxnLst/>
            <a:rect l="l" t="t" r="r" b="b"/>
            <a:pathLst>
              <a:path w="8476382" h="2564106">
                <a:moveTo>
                  <a:pt x="8476382" y="2564106"/>
                </a:moveTo>
                <a:lnTo>
                  <a:pt x="0" y="2564106"/>
                </a:lnTo>
                <a:lnTo>
                  <a:pt x="0" y="0"/>
                </a:lnTo>
                <a:lnTo>
                  <a:pt x="8476382" y="0"/>
                </a:lnTo>
                <a:lnTo>
                  <a:pt x="8476382" y="25641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2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55"/>
    </mc:Choice>
    <mc:Fallback xmlns="">
      <p:transition spd="slow" advTm="19515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798A875-7D3C-DD4E-9498-78B0A9B4DDD8}" vid="{18B7D71A-96FF-CD42-93C2-D44ACC8030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Owner xmlns="c6964512-4111-4962-a07a-9a3d343c8398">
      <UserInfo>
        <DisplayName>RAETHEL, Justin</DisplayName>
        <AccountId>102</AccountId>
        <AccountType/>
      </UserInfo>
    </PPContentOwner>
    <PPContentAuthor xmlns="c6964512-4111-4962-a07a-9a3d343c8398">
      <UserInfo>
        <DisplayName>RAETHEL, Justin</DisplayName>
        <AccountId>102</AccountId>
        <AccountType/>
      </UserInfo>
    </PPContentAuthor>
    <PPPublishedNotificationAddresses xmlns="c6964512-4111-4962-a07a-9a3d343c8398" xsi:nil="true"/>
    <PPReferenceNumber xmlns="c6964512-4111-4962-a07a-9a3d343c8398" xsi:nil="true"/>
    <PPReviewDate xmlns="c6964512-4111-4962-a07a-9a3d343c8398" xsi:nil="true"/>
    <PPModeratedBy xmlns="c6964512-4111-4962-a07a-9a3d343c8398">
      <UserInfo>
        <DisplayName>RAETHEL, Justin</DisplayName>
        <AccountId>102</AccountId>
        <AccountType/>
      </UserInfo>
    </PPModeratedBy>
    <PPContentApprover xmlns="c6964512-4111-4962-a07a-9a3d343c8398">
      <UserInfo>
        <DisplayName>RAETHEL, Justin</DisplayName>
        <AccountId>102</AccountId>
        <AccountType/>
      </UserInfo>
    </PPContentApprover>
    <PPLastReviewedDate xmlns="c6964512-4111-4962-a07a-9a3d343c8398">2025-07-20T22:51:01+00:00</PPLastReviewedDate>
    <PPSubmittedDate xmlns="c6964512-4111-4962-a07a-9a3d343c8398">2025-07-20T22:49:57+00:00</PPSubmittedDate>
    <PPSubmittedBy xmlns="c6964512-4111-4962-a07a-9a3d343c8398">
      <UserInfo>
        <DisplayName>RAETHEL, Justin</DisplayName>
        <AccountId>102</AccountId>
        <AccountType/>
      </UserInfo>
    </PPSubmittedBy>
    <PublishingExpirationDate xmlns="http://schemas.microsoft.com/sharepoint/v3" xsi:nil="true"/>
    <PPModeratedDate xmlns="c6964512-4111-4962-a07a-9a3d343c8398">2025-07-20T22:51:01+00:00</PPModeratedDate>
    <PublishingStartDate xmlns="http://schemas.microsoft.com/sharepoint/v3" xsi:nil="true"/>
    <PPLastReviewedBy xmlns="c6964512-4111-4962-a07a-9a3d343c8398">
      <UserInfo>
        <DisplayName>RAETHEL, Justin</DisplayName>
        <AccountId>102</AccountId>
        <AccountType/>
      </UserInfo>
    </PPLastReview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FFC65995DB3D4795CA3295AD2050F4" ma:contentTypeVersion="13" ma:contentTypeDescription="Create a new document." ma:contentTypeScope="" ma:versionID="235aef83669dee50e740acc19b84b26d">
  <xsd:schema xmlns:xsd="http://www.w3.org/2001/XMLSchema" xmlns:xs="http://www.w3.org/2001/XMLSchema" xmlns:p="http://schemas.microsoft.com/office/2006/metadata/properties" xmlns:ns1="http://schemas.microsoft.com/sharepoint/v3" xmlns:ns2="c6964512-4111-4962-a07a-9a3d343c8398" targetNamespace="http://schemas.microsoft.com/office/2006/metadata/properties" ma:root="true" ma:fieldsID="ca6cc62b26074cb191e76e4c936ae1e0" ns1:_="" ns2:_="">
    <xsd:import namespace="http://schemas.microsoft.com/sharepoint/v3"/>
    <xsd:import namespace="c6964512-4111-4962-a07a-9a3d343c83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64512-4111-4962-a07a-9a3d343c8398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CADE1-100A-4FB9-B5A9-4BAC320F8B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30F3A-E8FB-4057-B5D2-E368B61E6725}">
  <ds:schemaRefs>
    <ds:schemaRef ds:uri="http://schemas.microsoft.com/office/infopath/2007/PartnerControls"/>
    <ds:schemaRef ds:uri="7714bce0-56ca-4037-b06f-81789f8c0332"/>
    <ds:schemaRef ds:uri="e51763ce-f22a-4b8c-9c77-9e60d514602d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8EAAD2-B263-416C-984F-06A05BC96E01}"/>
</file>

<file path=docProps/app.xml><?xml version="1.0" encoding="utf-8"?>
<Properties xmlns="http://schemas.openxmlformats.org/officeDocument/2006/extended-properties" xmlns:vt="http://schemas.openxmlformats.org/officeDocument/2006/docPropsVTypes">
  <Template>Pine Rivers SHS PowerPoint Template</Template>
  <TotalTime>0</TotalTime>
  <Words>1022</Words>
  <Application>Microsoft Office PowerPoint</Application>
  <PresentationFormat>Widescreen</PresentationFormat>
  <Paragraphs>126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AVANT GARDE BOOK BT</vt:lpstr>
      <vt:lpstr>AVANT GARDE DEMI BT</vt:lpstr>
      <vt:lpstr>Inter</vt:lpstr>
      <vt:lpstr>Arial</vt:lpstr>
      <vt:lpstr>Calibri</vt:lpstr>
      <vt:lpstr>Courier New</vt:lpstr>
      <vt:lpstr>Oswald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FREQUENTLY ASKED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Pathways Planning Session 1</dc:title>
  <dc:creator>DOYLE, Amanda (aling21)</dc:creator>
  <cp:lastModifiedBy>Amanda</cp:lastModifiedBy>
  <cp:revision>1</cp:revision>
  <dcterms:created xsi:type="dcterms:W3CDTF">2023-09-26T03:42:57Z</dcterms:created>
  <dcterms:modified xsi:type="dcterms:W3CDTF">2025-07-20T04:50:46Z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2022-03-15T00:00:00Z</vt:filetime>
  </property>
  <property fmtid="{D5CDD505-2E9C-101B-9397-08002B2CF9AE}" pid="5" name="ContentTypeId">
    <vt:lpwstr>0x0101009FFFC65995DB3D4795CA3295AD2050F4</vt:lpwstr>
  </property>
  <property fmtid="{D5CDD505-2E9C-101B-9397-08002B2CF9AE}" pid="6" name="MediaServiceImageTags">
    <vt:lpwstr/>
  </property>
</Properties>
</file>